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309" r:id="rId2"/>
    <p:sldId id="450" r:id="rId3"/>
    <p:sldId id="451" r:id="rId4"/>
    <p:sldId id="452" r:id="rId5"/>
    <p:sldId id="453" r:id="rId6"/>
    <p:sldId id="454" r:id="rId7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8" autoAdjust="0"/>
    <p:restoredTop sz="85488" autoAdjust="0"/>
  </p:normalViewPr>
  <p:slideViewPr>
    <p:cSldViewPr snapToGrid="0">
      <p:cViewPr>
        <p:scale>
          <a:sx n="101" d="100"/>
          <a:sy n="101" d="100"/>
        </p:scale>
        <p:origin x="144" y="432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10,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Moving Data Off-Chip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C817501E-2349-AC8C-709A-2591E130C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94DBDFB3-01A5-3FE5-037E-76C68DA9B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817" y="1636772"/>
            <a:ext cx="4955376" cy="417018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E7822921-14B0-F2A2-6E1C-407A5DB0C376}"/>
              </a:ext>
            </a:extLst>
          </p:cNvPr>
          <p:cNvSpPr/>
          <p:nvPr/>
        </p:nvSpPr>
        <p:spPr>
          <a:xfrm>
            <a:off x="10795464" y="1832060"/>
            <a:ext cx="350979" cy="350979"/>
          </a:xfrm>
          <a:prstGeom prst="star5">
            <a:avLst/>
          </a:prstGeom>
          <a:solidFill>
            <a:srgbClr val="82B1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Left Arrow 52">
            <a:extLst>
              <a:ext uri="{FF2B5EF4-FFF2-40B4-BE49-F238E27FC236}">
                <a16:creationId xmlns:a16="http://schemas.microsoft.com/office/drawing/2014/main" id="{B37BEBB1-6F03-7339-1F4E-2E99E8F02D0D}"/>
              </a:ext>
            </a:extLst>
          </p:cNvPr>
          <p:cNvSpPr/>
          <p:nvPr/>
        </p:nvSpPr>
        <p:spPr>
          <a:xfrm rot="5400000">
            <a:off x="9886597" y="3249195"/>
            <a:ext cx="2774325" cy="174664"/>
          </a:xfrm>
          <a:custGeom>
            <a:avLst/>
            <a:gdLst>
              <a:gd name="connsiteX0" fmla="*/ 0 w 2719450"/>
              <a:gd name="connsiteY0" fmla="*/ 79183 h 158365"/>
              <a:gd name="connsiteX1" fmla="*/ 134754 w 2719450"/>
              <a:gd name="connsiteY1" fmla="*/ 0 h 158365"/>
              <a:gd name="connsiteX2" fmla="*/ 134754 w 2719450"/>
              <a:gd name="connsiteY2" fmla="*/ 39591 h 158365"/>
              <a:gd name="connsiteX3" fmla="*/ 2719450 w 2719450"/>
              <a:gd name="connsiteY3" fmla="*/ 39591 h 158365"/>
              <a:gd name="connsiteX4" fmla="*/ 2719450 w 2719450"/>
              <a:gd name="connsiteY4" fmla="*/ 118774 h 158365"/>
              <a:gd name="connsiteX5" fmla="*/ 134754 w 2719450"/>
              <a:gd name="connsiteY5" fmla="*/ 118774 h 158365"/>
              <a:gd name="connsiteX6" fmla="*/ 134754 w 2719450"/>
              <a:gd name="connsiteY6" fmla="*/ 158365 h 158365"/>
              <a:gd name="connsiteX7" fmla="*/ 0 w 2719450"/>
              <a:gd name="connsiteY7" fmla="*/ 79183 h 158365"/>
              <a:gd name="connsiteX0" fmla="*/ 0 w 2724504"/>
              <a:gd name="connsiteY0" fmla="*/ 79183 h 158365"/>
              <a:gd name="connsiteX1" fmla="*/ 134754 w 2724504"/>
              <a:gd name="connsiteY1" fmla="*/ 0 h 158365"/>
              <a:gd name="connsiteX2" fmla="*/ 134754 w 2724504"/>
              <a:gd name="connsiteY2" fmla="*/ 39591 h 158365"/>
              <a:gd name="connsiteX3" fmla="*/ 2724504 w 2724504"/>
              <a:gd name="connsiteY3" fmla="*/ 74955 h 158365"/>
              <a:gd name="connsiteX4" fmla="*/ 2719450 w 2724504"/>
              <a:gd name="connsiteY4" fmla="*/ 118774 h 158365"/>
              <a:gd name="connsiteX5" fmla="*/ 134754 w 2724504"/>
              <a:gd name="connsiteY5" fmla="*/ 118774 h 158365"/>
              <a:gd name="connsiteX6" fmla="*/ 134754 w 2724504"/>
              <a:gd name="connsiteY6" fmla="*/ 158365 h 158365"/>
              <a:gd name="connsiteX7" fmla="*/ 0 w 2724504"/>
              <a:gd name="connsiteY7" fmla="*/ 79183 h 158365"/>
              <a:gd name="connsiteX0" fmla="*/ 0 w 2729556"/>
              <a:gd name="connsiteY0" fmla="*/ 79183 h 158365"/>
              <a:gd name="connsiteX1" fmla="*/ 134754 w 2729556"/>
              <a:gd name="connsiteY1" fmla="*/ 0 h 158365"/>
              <a:gd name="connsiteX2" fmla="*/ 134754 w 2729556"/>
              <a:gd name="connsiteY2" fmla="*/ 39591 h 158365"/>
              <a:gd name="connsiteX3" fmla="*/ 2724504 w 2729556"/>
              <a:gd name="connsiteY3" fmla="*/ 74955 h 158365"/>
              <a:gd name="connsiteX4" fmla="*/ 2729556 w 2729556"/>
              <a:gd name="connsiteY4" fmla="*/ 98567 h 158365"/>
              <a:gd name="connsiteX5" fmla="*/ 134754 w 2729556"/>
              <a:gd name="connsiteY5" fmla="*/ 118774 h 158365"/>
              <a:gd name="connsiteX6" fmla="*/ 134754 w 2729556"/>
              <a:gd name="connsiteY6" fmla="*/ 158365 h 158365"/>
              <a:gd name="connsiteX7" fmla="*/ 0 w 2729556"/>
              <a:gd name="connsiteY7" fmla="*/ 79183 h 158365"/>
              <a:gd name="connsiteX0" fmla="*/ 0 w 2734031"/>
              <a:gd name="connsiteY0" fmla="*/ 79183 h 158365"/>
              <a:gd name="connsiteX1" fmla="*/ 134754 w 2734031"/>
              <a:gd name="connsiteY1" fmla="*/ 0 h 158365"/>
              <a:gd name="connsiteX2" fmla="*/ 134754 w 2734031"/>
              <a:gd name="connsiteY2" fmla="*/ 39591 h 158365"/>
              <a:gd name="connsiteX3" fmla="*/ 2734031 w 2734031"/>
              <a:gd name="connsiteY3" fmla="*/ 78130 h 158365"/>
              <a:gd name="connsiteX4" fmla="*/ 2729556 w 2734031"/>
              <a:gd name="connsiteY4" fmla="*/ 98567 h 158365"/>
              <a:gd name="connsiteX5" fmla="*/ 134754 w 2734031"/>
              <a:gd name="connsiteY5" fmla="*/ 118774 h 158365"/>
              <a:gd name="connsiteX6" fmla="*/ 134754 w 2734031"/>
              <a:gd name="connsiteY6" fmla="*/ 158365 h 158365"/>
              <a:gd name="connsiteX7" fmla="*/ 0 w 2734031"/>
              <a:gd name="connsiteY7" fmla="*/ 79183 h 158365"/>
              <a:gd name="connsiteX0" fmla="*/ 0 w 2735906"/>
              <a:gd name="connsiteY0" fmla="*/ 79183 h 158365"/>
              <a:gd name="connsiteX1" fmla="*/ 134754 w 2735906"/>
              <a:gd name="connsiteY1" fmla="*/ 0 h 158365"/>
              <a:gd name="connsiteX2" fmla="*/ 134754 w 2735906"/>
              <a:gd name="connsiteY2" fmla="*/ 39591 h 158365"/>
              <a:gd name="connsiteX3" fmla="*/ 2734031 w 2735906"/>
              <a:gd name="connsiteY3" fmla="*/ 78130 h 158365"/>
              <a:gd name="connsiteX4" fmla="*/ 2735906 w 2735906"/>
              <a:gd name="connsiteY4" fmla="*/ 104917 h 158365"/>
              <a:gd name="connsiteX5" fmla="*/ 134754 w 2735906"/>
              <a:gd name="connsiteY5" fmla="*/ 118774 h 158365"/>
              <a:gd name="connsiteX6" fmla="*/ 134754 w 2735906"/>
              <a:gd name="connsiteY6" fmla="*/ 158365 h 158365"/>
              <a:gd name="connsiteX7" fmla="*/ 0 w 2735906"/>
              <a:gd name="connsiteY7" fmla="*/ 79183 h 15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5906" h="158365">
                <a:moveTo>
                  <a:pt x="0" y="79183"/>
                </a:moveTo>
                <a:lnTo>
                  <a:pt x="134754" y="0"/>
                </a:lnTo>
                <a:lnTo>
                  <a:pt x="134754" y="39591"/>
                </a:lnTo>
                <a:lnTo>
                  <a:pt x="2734031" y="78130"/>
                </a:lnTo>
                <a:lnTo>
                  <a:pt x="2735906" y="104917"/>
                </a:lnTo>
                <a:lnTo>
                  <a:pt x="134754" y="118774"/>
                </a:lnTo>
                <a:lnTo>
                  <a:pt x="134754" y="158365"/>
                </a:lnTo>
                <a:lnTo>
                  <a:pt x="0" y="79183"/>
                </a:lnTo>
                <a:close/>
              </a:path>
            </a:pathLst>
          </a:custGeom>
          <a:gradFill>
            <a:gsLst>
              <a:gs pos="0">
                <a:srgbClr val="FEAE8E"/>
              </a:gs>
              <a:gs pos="100000">
                <a:srgbClr val="82B1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FD859554-9F5D-8A75-C316-80467B251CDC}"/>
              </a:ext>
            </a:extLst>
          </p:cNvPr>
          <p:cNvSpPr>
            <a:spLocks noChangeAspect="1"/>
          </p:cNvSpPr>
          <p:nvPr/>
        </p:nvSpPr>
        <p:spPr>
          <a:xfrm>
            <a:off x="10856653" y="2422318"/>
            <a:ext cx="228600" cy="228600"/>
          </a:xfrm>
          <a:prstGeom prst="star5">
            <a:avLst/>
          </a:prstGeom>
          <a:solidFill>
            <a:srgbClr val="82B1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7F27A-CAAF-4BB6-C421-B3009A7798A3}"/>
              </a:ext>
            </a:extLst>
          </p:cNvPr>
          <p:cNvSpPr txBox="1"/>
          <p:nvPr/>
        </p:nvSpPr>
        <p:spPr>
          <a:xfrm>
            <a:off x="7862897" y="2397672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Y. Wang, et al. IEEE T-CPMT,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6A7BC-35A3-68BE-5EA7-32FF04539DCD}"/>
              </a:ext>
            </a:extLst>
          </p:cNvPr>
          <p:cNvSpPr txBox="1"/>
          <p:nvPr/>
        </p:nvSpPr>
        <p:spPr>
          <a:xfrm>
            <a:off x="9707131" y="192478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Goal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98CC5-3643-3D8A-02FB-5380AE586549}"/>
              </a:ext>
            </a:extLst>
          </p:cNvPr>
          <p:cNvSpPr/>
          <p:nvPr/>
        </p:nvSpPr>
        <p:spPr>
          <a:xfrm>
            <a:off x="7228150" y="1560815"/>
            <a:ext cx="3726371" cy="25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C8C3A-709F-00E6-C4B7-D4E89EE031BD}"/>
              </a:ext>
            </a:extLst>
          </p:cNvPr>
          <p:cNvSpPr txBox="1"/>
          <p:nvPr/>
        </p:nvSpPr>
        <p:spPr>
          <a:xfrm>
            <a:off x="7886016" y="1299750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Embedded Photonics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5F994-DFDD-2D7B-25C2-83DBB4260912}"/>
              </a:ext>
            </a:extLst>
          </p:cNvPr>
          <p:cNvCxnSpPr>
            <a:cxnSpLocks/>
          </p:cNvCxnSpPr>
          <p:nvPr/>
        </p:nvCxnSpPr>
        <p:spPr>
          <a:xfrm>
            <a:off x="7309611" y="1713688"/>
            <a:ext cx="3775642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aph of different colored arrows&#10;&#10;Description automatically generated">
            <a:extLst>
              <a:ext uri="{FF2B5EF4-FFF2-40B4-BE49-F238E27FC236}">
                <a16:creationId xmlns:a16="http://schemas.microsoft.com/office/drawing/2014/main" id="{864A6DD0-205B-1638-7CEF-3B3F3DE65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03" y="1578745"/>
            <a:ext cx="4748238" cy="38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0530-1566-9593-DE14-F62A3773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Embracing Parallelism and Heterogeneous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C3C41-68C0-F71F-4C06-06B01A8A8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E0C49149-238C-0D1A-5CE3-8D263800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866" y="3369384"/>
            <a:ext cx="5085295" cy="1025099"/>
          </a:xfrm>
          <a:prstGeom prst="rect">
            <a:avLst/>
          </a:prstGeom>
        </p:spPr>
      </p:pic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CAFDC18C-9467-F4F5-1353-A842218E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399" y="5017792"/>
            <a:ext cx="5286294" cy="1165799"/>
          </a:xfrm>
          <a:prstGeom prst="rect">
            <a:avLst/>
          </a:prstGeom>
        </p:spPr>
      </p:pic>
      <p:pic>
        <p:nvPicPr>
          <p:cNvPr id="9" name="Picture 8" descr="A close-up of a machine&#10;&#10;Description automatically generated">
            <a:extLst>
              <a:ext uri="{FF2B5EF4-FFF2-40B4-BE49-F238E27FC236}">
                <a16:creationId xmlns:a16="http://schemas.microsoft.com/office/drawing/2014/main" id="{9C5DB692-8743-5B08-85B1-DE183505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19" y="1381620"/>
            <a:ext cx="5105396" cy="1386899"/>
          </a:xfrm>
          <a:prstGeom prst="rect">
            <a:avLst/>
          </a:prstGeom>
        </p:spPr>
      </p:pic>
      <p:pic>
        <p:nvPicPr>
          <p:cNvPr id="11" name="Picture 10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4E790A17-CDB3-9E11-0C9D-DBC2D00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37" y="1491017"/>
            <a:ext cx="5239770" cy="2344644"/>
          </a:xfrm>
          <a:prstGeom prst="rect">
            <a:avLst/>
          </a:prstGeom>
        </p:spPr>
      </p:pic>
      <p:pic>
        <p:nvPicPr>
          <p:cNvPr id="13" name="Picture 12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01CB67A-D838-491F-1D01-D47042AE71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357" r="33889"/>
          <a:stretch/>
        </p:blipFill>
        <p:spPr>
          <a:xfrm>
            <a:off x="308307" y="4136906"/>
            <a:ext cx="5972671" cy="1768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3C7AE-E7B4-EC98-469C-4A178BFEB6BC}"/>
              </a:ext>
            </a:extLst>
          </p:cNvPr>
          <p:cNvSpPr txBox="1"/>
          <p:nvPr/>
        </p:nvSpPr>
        <p:spPr>
          <a:xfrm>
            <a:off x="1468661" y="6029702"/>
            <a:ext cx="3651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Scalable link architecture &gt; 64 channel/fiber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4124DB3-388C-9403-9AEC-59C62B95E386}"/>
              </a:ext>
            </a:extLst>
          </p:cNvPr>
          <p:cNvSpPr/>
          <p:nvPr/>
        </p:nvSpPr>
        <p:spPr>
          <a:xfrm rot="10800000" flipV="1">
            <a:off x="8800544" y="2889707"/>
            <a:ext cx="847937" cy="4490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1AA0E28-0F49-BB2C-02AE-E44DEC7FCDB3}"/>
              </a:ext>
            </a:extLst>
          </p:cNvPr>
          <p:cNvSpPr/>
          <p:nvPr/>
        </p:nvSpPr>
        <p:spPr>
          <a:xfrm rot="10800000" flipV="1">
            <a:off x="8800544" y="4519696"/>
            <a:ext cx="847937" cy="4490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6ECB-6F94-AF9A-29F1-CCFF72D4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Within Data Movement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33C89-8D1F-7721-6C51-5FC1E56C9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07" y="4315320"/>
            <a:ext cx="5787693" cy="1608137"/>
          </a:xfrm>
        </p:spPr>
        <p:txBody>
          <a:bodyPr/>
          <a:lstStyle/>
          <a:p>
            <a:r>
              <a:rPr lang="en-US" sz="1800" dirty="0"/>
              <a:t>Bridging computing/communication regimes</a:t>
            </a:r>
          </a:p>
          <a:p>
            <a:r>
              <a:rPr lang="en-US" sz="1800" dirty="0"/>
              <a:t>Improved bit precision and robustness</a:t>
            </a:r>
          </a:p>
          <a:p>
            <a:r>
              <a:rPr lang="en-US" sz="1800" dirty="0"/>
              <a:t>New optically connected memory architecture</a:t>
            </a:r>
          </a:p>
          <a:p>
            <a:r>
              <a:rPr lang="en-US" sz="1800" dirty="0"/>
              <a:t>Applications in other domains, e.g., RF antenna arrays</a:t>
            </a:r>
          </a:p>
        </p:txBody>
      </p:sp>
      <p:pic>
        <p:nvPicPr>
          <p:cNvPr id="5" name="Picture 4" descr="A diagram of a computer chip&#10;&#10;Description automatically generated">
            <a:extLst>
              <a:ext uri="{FF2B5EF4-FFF2-40B4-BE49-F238E27FC236}">
                <a16:creationId xmlns:a16="http://schemas.microsoft.com/office/drawing/2014/main" id="{3D67AD87-3272-EE76-CC67-94CCB1C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07" y="1305420"/>
            <a:ext cx="4343400" cy="2857500"/>
          </a:xfrm>
          <a:prstGeom prst="rect">
            <a:avLst/>
          </a:prstGeom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340F07D3-3045-768C-6E7C-3D2BA2A6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935" y="1241920"/>
            <a:ext cx="6212878" cy="4752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19730-15B6-EA5F-4093-52E75E433B88}"/>
              </a:ext>
            </a:extLst>
          </p:cNvPr>
          <p:cNvSpPr txBox="1"/>
          <p:nvPr/>
        </p:nvSpPr>
        <p:spPr>
          <a:xfrm>
            <a:off x="6948379" y="6121400"/>
            <a:ext cx="3239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N. Nauman, Y. Wang, et al. OFC 2025</a:t>
            </a:r>
          </a:p>
        </p:txBody>
      </p:sp>
    </p:spTree>
    <p:extLst>
      <p:ext uri="{BB962C8B-B14F-4D97-AF65-F5344CB8AC3E}">
        <p14:creationId xmlns:p14="http://schemas.microsoft.com/office/powerpoint/2010/main" val="164459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613C-23BF-ECCF-B18E-118D126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Photonics in Third Dimension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E6FEB-5AB9-654B-B6C4-CDDF8FC1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05" y="1498521"/>
            <a:ext cx="6000827" cy="4413408"/>
          </a:xfrm>
          <a:prstGeom prst="rect">
            <a:avLst/>
          </a:prstGeom>
        </p:spPr>
      </p:pic>
      <p:pic>
        <p:nvPicPr>
          <p:cNvPr id="6" name="Picture 5" descr="A diagram of a computer hardware&#10;&#10;Description automatically generated with medium confidence">
            <a:extLst>
              <a:ext uri="{FF2B5EF4-FFF2-40B4-BE49-F238E27FC236}">
                <a16:creationId xmlns:a16="http://schemas.microsoft.com/office/drawing/2014/main" id="{C9DCE23E-2C21-21E9-6DE4-8C0C54A8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462"/>
          <a:stretch/>
        </p:blipFill>
        <p:spPr>
          <a:xfrm>
            <a:off x="0" y="1498521"/>
            <a:ext cx="5927127" cy="219717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8DDED9-D2A9-A66E-794E-B19E92D55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07" y="4150220"/>
            <a:ext cx="5787693" cy="1608137"/>
          </a:xfrm>
        </p:spPr>
        <p:txBody>
          <a:bodyPr/>
          <a:lstStyle/>
          <a:p>
            <a:r>
              <a:rPr lang="en-US" sz="1800" dirty="0"/>
              <a:t>New materials, advanced packaging</a:t>
            </a:r>
          </a:p>
          <a:p>
            <a:r>
              <a:rPr lang="en-US" sz="1800" dirty="0"/>
              <a:t>Overcome planar photonics limitations</a:t>
            </a:r>
          </a:p>
          <a:p>
            <a:r>
              <a:rPr lang="en-US" sz="1800" dirty="0"/>
              <a:t>Inter-disciplinary collaboration opportunities: material, device, packaging, computing system, design automation, digital twins.</a:t>
            </a:r>
          </a:p>
        </p:txBody>
      </p:sp>
    </p:spTree>
    <p:extLst>
      <p:ext uri="{BB962C8B-B14F-4D97-AF65-F5344CB8AC3E}">
        <p14:creationId xmlns:p14="http://schemas.microsoft.com/office/powerpoint/2010/main" val="409617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6D35-B205-4C11-75DC-BAACA6B9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FD365-3921-2CEB-DBDB-28EF0D394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965820"/>
            <a:ext cx="11176000" cy="1608137"/>
          </a:xfrm>
        </p:spPr>
        <p:txBody>
          <a:bodyPr/>
          <a:lstStyle/>
          <a:p>
            <a:r>
              <a:rPr lang="en-US" dirty="0"/>
              <a:t>Integrated photonic systems where optical interconnects are not just high-bandwidth communication channels but also platforms for distributed computing.</a:t>
            </a:r>
          </a:p>
          <a:p>
            <a:endParaRPr lang="en-US" dirty="0"/>
          </a:p>
          <a:p>
            <a:r>
              <a:rPr lang="en-US" dirty="0"/>
              <a:t>Cross-disciplinary collaboration to develop an ecosystem around this vision.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50031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68197</TotalTime>
  <Words>178</Words>
  <Application>Microsoft Macintosh PowerPoint</Application>
  <PresentationFormat>Widescreen</PresentationFormat>
  <Paragraphs>30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Noto Sans Symbols</vt:lpstr>
      <vt:lpstr>Arial</vt:lpstr>
      <vt:lpstr>Tahoma</vt:lpstr>
      <vt:lpstr>Landscape</vt:lpstr>
      <vt:lpstr>Photonics-Empowered Computing</vt:lpstr>
      <vt:lpstr>Challenges Moving Data Off-Chip</vt:lpstr>
      <vt:lpstr>Embracing Parallelism and Heterogeneous Integration</vt:lpstr>
      <vt:lpstr>Compute Within Data Movement</vt:lpstr>
      <vt:lpstr>Photonics in Third Dimension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1474</cp:revision>
  <dcterms:modified xsi:type="dcterms:W3CDTF">2025-01-10T17:01:22Z</dcterms:modified>
</cp:coreProperties>
</file>